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76516" autoAdjust="0"/>
  </p:normalViewPr>
  <p:slideViewPr>
    <p:cSldViewPr snapToGrid="0">
      <p:cViewPr varScale="1">
        <p:scale>
          <a:sx n="55" d="100"/>
          <a:sy n="55" d="100"/>
        </p:scale>
        <p:origin x="1260" y="6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65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3CAC8-6266-400B-B874-8A1C779D9C45}" type="datetimeFigureOut">
              <a:rPr lang="en-US" smtClean="0"/>
              <a:t>9/16/2019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327A52-4812-44B2-822E-D0FA31202B68}" type="slidenum">
              <a:rPr lang="en-US" smtClean="0"/>
              <a:t>‹#›</a:t>
            </a:fld>
            <a:endParaRPr lang="en-US"/>
          </a:p>
        </p:txBody>
      </p:sp>
    </p:spTree>
    <p:extLst>
      <p:ext uri="{BB962C8B-B14F-4D97-AF65-F5344CB8AC3E}">
        <p14:creationId xmlns:p14="http://schemas.microsoft.com/office/powerpoint/2010/main" val="4025816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5719"/>
          </a:xfrm>
        </p:spPr>
        <p:txBody>
          <a:bodyPr/>
          <a:lstStyle/>
          <a:p>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1</a:t>
            </a:fld>
            <a:endParaRPr lang="en-US"/>
          </a:p>
        </p:txBody>
      </p:sp>
    </p:spTree>
    <p:extLst>
      <p:ext uri="{BB962C8B-B14F-4D97-AF65-F5344CB8AC3E}">
        <p14:creationId xmlns:p14="http://schemas.microsoft.com/office/powerpoint/2010/main" val="2956742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 Nursing as a practice and profession has experienced significant changes over the years as the role and responsibly of nurses evolved to include guidelines, regulations and standards of care so did the education requirements which required nursing programs to achieve accreditation and nurses to receive licensure to care for patients.</a:t>
            </a:r>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2</a:t>
            </a:fld>
            <a:endParaRPr lang="en-US"/>
          </a:p>
        </p:txBody>
      </p:sp>
    </p:spTree>
    <p:extLst>
      <p:ext uri="{BB962C8B-B14F-4D97-AF65-F5344CB8AC3E}">
        <p14:creationId xmlns:p14="http://schemas.microsoft.com/office/powerpoint/2010/main" val="2091873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Nursing is unique among the health care professions in the United States in that it has multiple educational pathways leading to an entry-level license to practice. Improving the education system and achieving a more educated workforce specifically increasing the number of nurses with baccalaureate degrees can be accomplished through several different programs and educational models, including: traditional RN-to-BSN programs; traditional 4-year BSN programs at both universities and some community colleges. More recently, an accelerated, second-degree bachelor’s program for students who possess a baccalaureate degree in another field also has become a popular option. Nurses with doctorates are needed to teach future generations of nurses and to conduct research that becomes the basis for improvements in nursing science and practice </a:t>
            </a:r>
            <a:r>
              <a:rPr lang="en-US" dirty="0">
                <a:latin typeface="Times New Roman" panose="02020603050405020304" pitchFamily="18" charset="0"/>
                <a:ea typeface="Times New Roman" panose="02020603050405020304" pitchFamily="18" charset="0"/>
                <a:cs typeface="Times New Roman" panose="02020603050405020304" pitchFamily="18" charset="0"/>
              </a:rPr>
              <a:t>(Writers, 2019).</a:t>
            </a:r>
            <a:r>
              <a:rPr lang="en-US" dirty="0">
                <a:latin typeface="Times New Roman" panose="02020603050405020304" pitchFamily="18" charset="0"/>
                <a:ea typeface="Calibri" panose="020F0502020204030204" pitchFamily="34" charset="0"/>
                <a:cs typeface="Times New Roman" panose="02020603050405020304" pitchFamily="18" charset="0"/>
              </a:rPr>
              <a:t> The committee recommends doubling the number of nurses with a doctorate by 2020.</a:t>
            </a:r>
            <a:r>
              <a:rPr lang="en-US" sz="1100"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3</a:t>
            </a:fld>
            <a:endParaRPr lang="en-US"/>
          </a:p>
        </p:txBody>
      </p:sp>
    </p:spTree>
    <p:extLst>
      <p:ext uri="{BB962C8B-B14F-4D97-AF65-F5344CB8AC3E}">
        <p14:creationId xmlns:p14="http://schemas.microsoft.com/office/powerpoint/2010/main" val="348694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Patients benefit from continuing education. A nurse who continues to learn about new subjects will provide better care than a nurse who never study a book after she graduates from nursing school. Health-care organizations also benefit when nurses attend continuing education classes. “Continuing education for nurses provides a wide range of benefits to nurses and their patients alike” (</a:t>
            </a:r>
            <a:r>
              <a:rPr lang="en-US" dirty="0">
                <a:latin typeface="Times New Roman" panose="02020603050405020304" pitchFamily="18" charset="0"/>
                <a:ea typeface="Times New Roman" panose="02020603050405020304" pitchFamily="18" charset="0"/>
                <a:cs typeface="Times New Roman" panose="02020603050405020304" pitchFamily="18" charset="0"/>
              </a:rPr>
              <a:t>7 Benefits of Continuing Education for Nurses, 2019)</a:t>
            </a:r>
            <a:r>
              <a:rPr lang="en-US" dirty="0">
                <a:latin typeface="Times New Roman" panose="02020603050405020304" pitchFamily="18" charset="0"/>
                <a:ea typeface="Calibri" panose="020F0502020204030204" pitchFamily="34" charset="0"/>
                <a:cs typeface="Times New Roman" panose="02020603050405020304" pitchFamily="18" charset="0"/>
              </a:rPr>
              <a:t>. Quality of care is a major issue, especially for hospitals, which must meet the standards of various accreditation agencies. Nurses who stay up to date can help the organization meet its quality goals by providing care that is scientifically sound and meets the accepted standards. High quality care also increases patient satisfaction.</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4</a:t>
            </a:fld>
            <a:endParaRPr lang="en-US"/>
          </a:p>
        </p:txBody>
      </p:sp>
    </p:spTree>
    <p:extLst>
      <p:ext uri="{BB962C8B-B14F-4D97-AF65-F5344CB8AC3E}">
        <p14:creationId xmlns:p14="http://schemas.microsoft.com/office/powerpoint/2010/main" val="3708083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Times New Roman" panose="02020603050405020304" pitchFamily="18" charset="0"/>
              </a:rPr>
              <a:t>Much of nursing education revolves around acute care rather than community settings that include aspects of primary care, public health, and long-term care. Nursing education frequently does not incorporate the intricacies of care coordination and transitions. Nor does it promote the skills needed to negotiate with the health care team, navigate the regulatory and access stipulations that determine patients’ eligibility for enrollment in health and social service programs, or understand how these programs and health policies affect patients and health outcomes. Nursing curricula need to be reexamined, updated, and adaptive enough to change with patients’ changing needs and improvements in science and technology </a:t>
            </a:r>
            <a:r>
              <a:rPr lang="en-US" sz="1400" dirty="0">
                <a:latin typeface="Times New Roman" panose="02020603050405020304" pitchFamily="18" charset="0"/>
                <a:ea typeface="Times New Roman" panose="02020603050405020304" pitchFamily="18" charset="0"/>
              </a:rPr>
              <a:t>(The Future of Nursing: Focus on Education, 2018).</a:t>
            </a:r>
            <a:r>
              <a:rPr lang="en-US" dirty="0">
                <a:latin typeface="Calibri" panose="020F0502020204030204" pitchFamily="34" charset="0"/>
                <a:ea typeface="Calibri" panose="020F0502020204030204" pitchFamily="34" charset="0"/>
                <a:cs typeface="Times New Roman" panose="02020603050405020304" pitchFamily="18" charset="0"/>
              </a:rPr>
              <a:t> Nurses should be full partners, with physicians and other health professionals, in redesigning health care in the United States.</a:t>
            </a:r>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5</a:t>
            </a:fld>
            <a:endParaRPr lang="en-US"/>
          </a:p>
        </p:txBody>
      </p:sp>
    </p:spTree>
    <p:extLst>
      <p:ext uri="{BB962C8B-B14F-4D97-AF65-F5344CB8AC3E}">
        <p14:creationId xmlns:p14="http://schemas.microsoft.com/office/powerpoint/2010/main" val="1352687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The future of nursing 2020 report indicates that nursing needs to focus on health and wellness, facilitating the holistic person through relationship-based caring processes. Nurses should achieve higher levels of education and training through an improved education system that promotes seamless academic progression. The primary goals of nursing education remain the same. Nurses must be prepared to meet diverse patients’ needs; function as leaders; and advance science that benefits patients and the capacity of health professionals to deliver safe, quality patient care.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6</a:t>
            </a:fld>
            <a:endParaRPr lang="en-US"/>
          </a:p>
        </p:txBody>
      </p:sp>
    </p:spTree>
    <p:extLst>
      <p:ext uri="{BB962C8B-B14F-4D97-AF65-F5344CB8AC3E}">
        <p14:creationId xmlns:p14="http://schemas.microsoft.com/office/powerpoint/2010/main" val="3206076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327A52-4812-44B2-822E-D0FA31202B68}" type="slidenum">
              <a:rPr lang="en-US" smtClean="0"/>
              <a:t>7</a:t>
            </a:fld>
            <a:endParaRPr lang="en-US"/>
          </a:p>
        </p:txBody>
      </p:sp>
    </p:spTree>
    <p:extLst>
      <p:ext uri="{BB962C8B-B14F-4D97-AF65-F5344CB8AC3E}">
        <p14:creationId xmlns:p14="http://schemas.microsoft.com/office/powerpoint/2010/main" val="2040129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2346496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1654839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1333029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615325-7D17-4B5D-BD64-8113C5686967}"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412038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615325-7D17-4B5D-BD64-8113C5686967}" type="datetimeFigureOut">
              <a:rPr lang="en-US" smtClean="0"/>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383084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615325-7D17-4B5D-BD64-8113C5686967}" type="datetimeFigureOut">
              <a:rPr lang="en-US" smtClean="0"/>
              <a:t>9/16/2019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531468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615325-7D17-4B5D-BD64-8113C5686967}" type="datetimeFigureOut">
              <a:rPr lang="en-US" smtClean="0"/>
              <a:t>9/16/2019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133201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615325-7D17-4B5D-BD64-8113C5686967}"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2414691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615325-7D17-4B5D-BD64-8113C5686967}"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312019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1874685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11505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1779059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64924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10626307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27277478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5615325-7D17-4B5D-BD64-8113C5686967}"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21C905-6B3F-4797-829F-3836836521FA}" type="slidenum">
              <a:rPr lang="en-US" smtClean="0"/>
              <a:t>‹#›</a:t>
            </a:fld>
            <a:endParaRPr lang="en-US"/>
          </a:p>
        </p:txBody>
      </p:sp>
    </p:spTree>
    <p:extLst>
      <p:ext uri="{BB962C8B-B14F-4D97-AF65-F5344CB8AC3E}">
        <p14:creationId xmlns:p14="http://schemas.microsoft.com/office/powerpoint/2010/main" val="334994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615325-7D17-4B5D-BD64-8113C5686967}" type="datetimeFigureOut">
              <a:rPr lang="en-US" smtClean="0"/>
              <a:t>9/16/2019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C21C905-6B3F-4797-829F-3836836521FA}" type="slidenum">
              <a:rPr lang="en-US" smtClean="0"/>
              <a:t>‹#›</a:t>
            </a:fld>
            <a:endParaRPr lang="en-US"/>
          </a:p>
        </p:txBody>
      </p:sp>
    </p:spTree>
    <p:extLst>
      <p:ext uri="{BB962C8B-B14F-4D97-AF65-F5344CB8AC3E}">
        <p14:creationId xmlns:p14="http://schemas.microsoft.com/office/powerpoint/2010/main" val="6886095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664BA5B-4D62-4CC5-91A6-AC9FF9BC0BD3}"/>
              </a:ext>
            </a:extLst>
          </p:cNvPr>
          <p:cNvSpPr>
            <a:spLocks noGrp="1"/>
          </p:cNvSpPr>
          <p:nvPr>
            <p:ph type="subTitle" idx="1"/>
          </p:nvPr>
        </p:nvSpPr>
        <p:spPr>
          <a:xfrm>
            <a:off x="1507067" y="2481942"/>
            <a:ext cx="7766936" cy="1233715"/>
          </a:xfrm>
        </p:spPr>
        <p:txBody>
          <a:bodyPr>
            <a:normAutofit/>
          </a:bodyPr>
          <a:lstStyle/>
          <a:p>
            <a:pPr algn="ctr"/>
            <a:r>
              <a:rPr lang="en-US" sz="4000" b="1" dirty="0">
                <a:solidFill>
                  <a:srgbClr val="90C226"/>
                </a:solidFill>
                <a:latin typeface="Times New Roman" panose="02020603050405020304" pitchFamily="18" charset="0"/>
                <a:ea typeface="Calibri" panose="020F0502020204030204" pitchFamily="34" charset="0"/>
                <a:cs typeface="Times New Roman" panose="02020603050405020304" pitchFamily="18" charset="0"/>
              </a:rPr>
              <a:t>EDUCATION</a:t>
            </a:r>
            <a:br>
              <a:rPr lang="en-US" sz="2400" dirty="0">
                <a:solidFill>
                  <a:srgbClr val="90C226"/>
                </a:solidFill>
                <a:latin typeface="Times New Roman" panose="02020603050405020304" pitchFamily="18" charset="0"/>
                <a:ea typeface="Calibri" panose="020F0502020204030204" pitchFamily="34" charset="0"/>
                <a:cs typeface="Times New Roman" panose="02020603050405020304" pitchFamily="18" charset="0"/>
              </a:rPr>
            </a:br>
            <a:r>
              <a:rPr lang="en-US" sz="2400" dirty="0">
                <a:solidFill>
                  <a:srgbClr val="90C226"/>
                </a:solidFill>
                <a:latin typeface="Times New Roman" panose="02020603050405020304" pitchFamily="18" charset="0"/>
                <a:ea typeface="Calibri" panose="020F0502020204030204" pitchFamily="34" charset="0"/>
                <a:cs typeface="Times New Roman" panose="02020603050405020304" pitchFamily="18" charset="0"/>
              </a:rPr>
              <a:t>The Future of Nursing 2020–2030: Educating the Workforce</a:t>
            </a:r>
            <a:endParaRPr lang="en-US" sz="2400" dirty="0"/>
          </a:p>
        </p:txBody>
      </p:sp>
    </p:spTree>
    <p:extLst>
      <p:ext uri="{BB962C8B-B14F-4D97-AF65-F5344CB8AC3E}">
        <p14:creationId xmlns:p14="http://schemas.microsoft.com/office/powerpoint/2010/main" val="2613850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16B9-41A1-497B-A76A-FF485345164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EC2C02B1-FAFD-48BA-9BB6-B80259E33837}"/>
              </a:ext>
            </a:extLst>
          </p:cNvPr>
          <p:cNvSpPr>
            <a:spLocks noGrp="1"/>
          </p:cNvSpPr>
          <p:nvPr>
            <p:ph idx="1"/>
          </p:nvPr>
        </p:nvSpPr>
        <p:spPr/>
        <p:txBody>
          <a:bodyPr/>
          <a:lstStyle/>
          <a:p>
            <a:pPr marL="0" marR="0">
              <a:lnSpc>
                <a:spcPct val="107000"/>
              </a:lnSpc>
              <a:spcBef>
                <a:spcPts val="0"/>
              </a:spcBef>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Healthcare education is the key to improving patients’ outcomes, ensuring quality of life and protecting individuals from harm. Health education is important to improve health status of communities. The most important thing is that health education should be researched based because it can help in preventing from the diseases. “Nurses can and should take a leading role in partnering with communities, public health agencies, community-based organizations, schools, businesses, and many others to identify, advocate, and help mitigate circumstances that contribute to poor health” (Murray,2019).</a:t>
            </a:r>
          </a:p>
          <a:p>
            <a:endParaRPr lang="en-US" dirty="0"/>
          </a:p>
        </p:txBody>
      </p:sp>
    </p:spTree>
    <p:extLst>
      <p:ext uri="{BB962C8B-B14F-4D97-AF65-F5344CB8AC3E}">
        <p14:creationId xmlns:p14="http://schemas.microsoft.com/office/powerpoint/2010/main" val="73542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098A4C6-4FFB-4EF4-8317-8110224DBB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4A415072-93F3-4FDA-96B8-7DFD2874C5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8C2D828-7FBF-4467-B527-793E0E978C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B9D10F1D-AB99-42AD-8720-CDF349959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5BF01F05-8464-452A-A278-4A40757B65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BCC0363-6CA5-4B64-A66F-478732557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CBACBAB2-7577-4339-B610-7245E449D3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DFCB19D4-D4D4-4AFD-9ECC-A6D0E4AE2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9">
              <a:extLst>
                <a:ext uri="{FF2B5EF4-FFF2-40B4-BE49-F238E27FC236}">
                  <a16:creationId xmlns:a16="http://schemas.microsoft.com/office/drawing/2014/main" id="{3B32E423-85B7-4B28-B5C3-AB63224A4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3DC38A14-94ED-496F-851A-CA6A98898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4E862E4-F307-4A50-A3A9-0A79FD36D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4B2AEC67-C916-4227-AF29-8C529F974E7B}"/>
              </a:ext>
            </a:extLst>
          </p:cNvPr>
          <p:cNvSpPr>
            <a:spLocks noGrp="1"/>
          </p:cNvSpPr>
          <p:nvPr>
            <p:ph type="title"/>
          </p:nvPr>
        </p:nvSpPr>
        <p:spPr>
          <a:xfrm>
            <a:off x="985968" y="4473226"/>
            <a:ext cx="8288035" cy="1096650"/>
          </a:xfrm>
        </p:spPr>
        <p:txBody>
          <a:bodyPr vert="horz" lIns="91440" tIns="45720" rIns="91440" bIns="45720" rtlCol="0" anchor="b">
            <a:normAutofit/>
          </a:bodyPr>
          <a:lstStyle/>
          <a:p>
            <a:r>
              <a:rPr lang="en-US" sz="4800" dirty="0"/>
              <a:t>NURSING EDUCATION</a:t>
            </a:r>
          </a:p>
        </p:txBody>
      </p:sp>
      <p:pic>
        <p:nvPicPr>
          <p:cNvPr id="7" name="Picture 6">
            <a:extLst>
              <a:ext uri="{FF2B5EF4-FFF2-40B4-BE49-F238E27FC236}">
                <a16:creationId xmlns:a16="http://schemas.microsoft.com/office/drawing/2014/main" id="{35656849-D1B8-40F7-8514-4F14423E17A1}"/>
              </a:ext>
            </a:extLst>
          </p:cNvPr>
          <p:cNvPicPr>
            <a:picLocks noChangeAspect="1"/>
          </p:cNvPicPr>
          <p:nvPr/>
        </p:nvPicPr>
        <p:blipFill rotWithShape="1">
          <a:blip r:embed="rId3">
            <a:extLst>
              <a:ext uri="{28A0092B-C50C-407E-A947-70E740481C1C}">
                <a14:useLocalDpi xmlns:a14="http://schemas.microsoft.com/office/drawing/2010/main" val="0"/>
              </a:ext>
            </a:extLst>
          </a:blip>
          <a:srcRect l="15632" r="8903" b="2"/>
          <a:stretch/>
        </p:blipFill>
        <p:spPr>
          <a:xfrm>
            <a:off x="985969" y="609600"/>
            <a:ext cx="2743200" cy="3635025"/>
          </a:xfrm>
          <a:prstGeom prst="rect">
            <a:avLst/>
          </a:prstGeom>
        </p:spPr>
      </p:pic>
      <p:pic>
        <p:nvPicPr>
          <p:cNvPr id="5" name="Content Placeholder 4">
            <a:extLst>
              <a:ext uri="{FF2B5EF4-FFF2-40B4-BE49-F238E27FC236}">
                <a16:creationId xmlns:a16="http://schemas.microsoft.com/office/drawing/2014/main" id="{AA494099-7A6C-4FDC-AE46-FD5A90BBB0DF}"/>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746" r="2" b="2"/>
          <a:stretch/>
        </p:blipFill>
        <p:spPr>
          <a:xfrm>
            <a:off x="3810032" y="608009"/>
            <a:ext cx="2743200" cy="3635025"/>
          </a:xfrm>
          <a:prstGeom prst="rect">
            <a:avLst/>
          </a:prstGeom>
        </p:spPr>
      </p:pic>
      <p:pic>
        <p:nvPicPr>
          <p:cNvPr id="9" name="Picture 8">
            <a:extLst>
              <a:ext uri="{FF2B5EF4-FFF2-40B4-BE49-F238E27FC236}">
                <a16:creationId xmlns:a16="http://schemas.microsoft.com/office/drawing/2014/main" id="{513619F3-BDA4-41D5-B900-E73D00DB94F9}"/>
              </a:ext>
            </a:extLst>
          </p:cNvPr>
          <p:cNvPicPr>
            <a:picLocks noChangeAspect="1"/>
          </p:cNvPicPr>
          <p:nvPr/>
        </p:nvPicPr>
        <p:blipFill rotWithShape="1">
          <a:blip r:embed="rId5">
            <a:extLst>
              <a:ext uri="{28A0092B-C50C-407E-A947-70E740481C1C}">
                <a14:useLocalDpi xmlns:a14="http://schemas.microsoft.com/office/drawing/2010/main" val="0"/>
              </a:ext>
            </a:extLst>
          </a:blip>
          <a:srcRect l="32023" r="18980"/>
          <a:stretch/>
        </p:blipFill>
        <p:spPr>
          <a:xfrm>
            <a:off x="6634094" y="608009"/>
            <a:ext cx="2743200" cy="3651345"/>
          </a:xfrm>
          <a:prstGeom prst="rect">
            <a:avLst/>
          </a:prstGeom>
        </p:spPr>
      </p:pic>
    </p:spTree>
    <p:extLst>
      <p:ext uri="{BB962C8B-B14F-4D97-AF65-F5344CB8AC3E}">
        <p14:creationId xmlns:p14="http://schemas.microsoft.com/office/powerpoint/2010/main" val="500867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F75A8-0FFD-45F6-9D5A-681E7CF9F77E}"/>
              </a:ext>
            </a:extLst>
          </p:cNvPr>
          <p:cNvSpPr>
            <a:spLocks noGrp="1"/>
          </p:cNvSpPr>
          <p:nvPr>
            <p:ph type="title"/>
          </p:nvPr>
        </p:nvSpPr>
        <p:spPr/>
        <p:txBody>
          <a:bodyPr/>
          <a:lstStyle/>
          <a:p>
            <a:r>
              <a:rPr lang="en-US" dirty="0"/>
              <a:t>Benefits of nursing education</a:t>
            </a:r>
          </a:p>
        </p:txBody>
      </p:sp>
      <p:sp>
        <p:nvSpPr>
          <p:cNvPr id="3" name="Content Placeholder 2">
            <a:extLst>
              <a:ext uri="{FF2B5EF4-FFF2-40B4-BE49-F238E27FC236}">
                <a16:creationId xmlns:a16="http://schemas.microsoft.com/office/drawing/2014/main" id="{1FBFBC85-3F86-4C16-AA6A-D23CB4F1D0DC}"/>
              </a:ext>
            </a:extLst>
          </p:cNvPr>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Being a Reliable Source of Information</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Providing the Best Evidence-Based Nursing Care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Keeping Your Nursing Knowledge Up to Date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Keeping your Nursing License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5420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B590-9416-4DF4-958B-9916CD268B6F}"/>
              </a:ext>
            </a:extLst>
          </p:cNvPr>
          <p:cNvSpPr>
            <a:spLocks noGrp="1"/>
          </p:cNvSpPr>
          <p:nvPr>
            <p:ph type="title"/>
          </p:nvPr>
        </p:nvSpPr>
        <p:spPr/>
        <p:txBody>
          <a:bodyPr/>
          <a:lstStyle/>
          <a:p>
            <a:r>
              <a:rPr lang="en-US" dirty="0"/>
              <a:t>Role of the nursing profession </a:t>
            </a:r>
          </a:p>
        </p:txBody>
      </p:sp>
      <p:sp>
        <p:nvSpPr>
          <p:cNvPr id="3" name="Content Placeholder 2">
            <a:extLst>
              <a:ext uri="{FF2B5EF4-FFF2-40B4-BE49-F238E27FC236}">
                <a16:creationId xmlns:a16="http://schemas.microsoft.com/office/drawing/2014/main" id="{974C189A-1694-4A22-8161-51F6DFD86D8E}"/>
              </a:ext>
            </a:extLst>
          </p:cNvPr>
          <p:cNvSpPr>
            <a:spLocks noGrp="1"/>
          </p:cNvSpPr>
          <p:nvPr>
            <p:ph idx="1"/>
          </p:nvPr>
        </p:nvSpPr>
        <p:spPr/>
        <p:txBody>
          <a:bodyPr/>
          <a:lstStyle/>
          <a:p>
            <a:pPr marL="0" marR="0">
              <a:lnSpc>
                <a:spcPct val="107000"/>
              </a:lnSpc>
              <a:spcBef>
                <a:spcPts val="0"/>
              </a:spcBef>
              <a:spcAft>
                <a:spcPts val="80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 ” There is growing recognition that </a:t>
            </a:r>
            <a:r>
              <a:rPr lang="en-US" dirty="0">
                <a:latin typeface="Times New Roman" panose="02020603050405020304" pitchFamily="18" charset="0"/>
                <a:ea typeface="Calibri" panose="020F0502020204030204" pitchFamily="34" charset="0"/>
                <a:cs typeface="Times New Roman" panose="02020603050405020304" pitchFamily="18" charset="0"/>
              </a:rPr>
              <a:t>the health care delivery system is responsible for only a modest proportion of what makes and keeps Americans healthy; therefore, it is critical to recognize that interventions outside the health care system are more likely to affect health and well-being than the care rendered within institutions” (</a:t>
            </a:r>
            <a:r>
              <a:rPr lang="en-US" dirty="0">
                <a:latin typeface="Times New Roman" panose="02020603050405020304" pitchFamily="18" charset="0"/>
                <a:ea typeface="Calibri" panose="020F0502020204030204" pitchFamily="34" charset="0"/>
              </a:rPr>
              <a:t>Murray, 2019</a:t>
            </a:r>
            <a:r>
              <a:rPr lang="en-US" dirty="0">
                <a:latin typeface="Times New Roman" panose="02020603050405020304" pitchFamily="18" charset="0"/>
                <a:ea typeface="Calibri" panose="020F0502020204030204" pitchFamily="34" charset="0"/>
                <a:cs typeface="Times New Roman" panose="02020603050405020304" pitchFamily="18" charset="0"/>
              </a:rPr>
              <a:t>). The recommendations offered in the report focus on the critical intersection between the health needs of diverse, changing patient populations across the lifespan and the actions of the nursing workforce. The role of the nursing profession is assuring that the voice of individuals, families, and communities are incorporated into design and operations of clinical and community health systems. </a:t>
            </a:r>
          </a:p>
          <a:p>
            <a:pPr marL="0" marR="0">
              <a:lnSpc>
                <a:spcPct val="107000"/>
              </a:lnSpc>
              <a:spcBef>
                <a:spcPts val="0"/>
              </a:spcBef>
              <a:spcAft>
                <a:spcPts val="800"/>
              </a:spcAft>
            </a:pPr>
            <a:endParaRPr lang="en-US" dirty="0"/>
          </a:p>
        </p:txBody>
      </p:sp>
    </p:spTree>
    <p:extLst>
      <p:ext uri="{BB962C8B-B14F-4D97-AF65-F5344CB8AC3E}">
        <p14:creationId xmlns:p14="http://schemas.microsoft.com/office/powerpoint/2010/main" val="398411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8D3F5-2A2E-4372-9E47-E938587C0963}"/>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319A8D93-F4E1-4448-B53B-BCFD196BF72B}"/>
              </a:ext>
            </a:extLst>
          </p:cNvPr>
          <p:cNvSpPr>
            <a:spLocks noGrp="1"/>
          </p:cNvSpPr>
          <p:nvPr>
            <p:ph idx="1"/>
          </p:nvPr>
        </p:nvSpPr>
        <p:spPr/>
        <p:txBody>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The future of nursing 2020- 2030 Is focused on the training and competency-development needed to prepare nurses, including advance practice nurses, to work outside of acute care settings and to lead efforts to build a culture of health and health equity, and the extent to which current curriculum meets these needs. Nursing education needs to be transformed in several ways to prepare nursing graduates to work collaboratively and effectively with other health professionals in a complex and evolving health care system in a variety of settings.</a:t>
            </a:r>
          </a:p>
          <a:p>
            <a:endParaRPr lang="en-US" dirty="0"/>
          </a:p>
        </p:txBody>
      </p:sp>
    </p:spTree>
    <p:extLst>
      <p:ext uri="{BB962C8B-B14F-4D97-AF65-F5344CB8AC3E}">
        <p14:creationId xmlns:p14="http://schemas.microsoft.com/office/powerpoint/2010/main" val="3839244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E212A-A2DF-4B47-831B-AC8C9EE09FA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3466CB8-C8A7-419A-B5BF-83E249BA1092}"/>
              </a:ext>
            </a:extLst>
          </p:cNvPr>
          <p:cNvSpPr>
            <a:spLocks noGrp="1"/>
          </p:cNvSpPr>
          <p:nvPr>
            <p:ph idx="1"/>
          </p:nvPr>
        </p:nvSpPr>
        <p:spPr/>
        <p:txBody>
          <a:bodyPr>
            <a:normAutofit fontScale="85000" lnSpcReduction="20000"/>
          </a:bodyPr>
          <a:lstStyle/>
          <a:p>
            <a:pPr marL="457200" indent="-457200">
              <a:lnSpc>
                <a:spcPct val="200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7 Benefits of Continuing Education for Nurses. (2019, February 28). Retrieved from https://thenerdynurse.com/7-benefits-of-continuing-education-for-nurses/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200000"/>
              </a:lnSpc>
              <a:spcBef>
                <a:spcPts val="0"/>
              </a:spcBef>
            </a:pPr>
            <a:r>
              <a:rPr lang="en-US" dirty="0">
                <a:latin typeface="Times New Roman" panose="02020603050405020304" pitchFamily="18" charset="0"/>
                <a:ea typeface="Calibri" panose="020F0502020204030204" pitchFamily="34" charset="0"/>
                <a:cs typeface="Times New Roman" panose="02020603050405020304" pitchFamily="18" charset="0"/>
              </a:rPr>
              <a:t>Murray, T. A. (2019). The future of nursing 2020–2030: Educating the workforce.</a:t>
            </a:r>
            <a:r>
              <a:rPr lang="en-US" i="1" dirty="0">
                <a:latin typeface="Times New Roman" panose="02020603050405020304" pitchFamily="18" charset="0"/>
                <a:ea typeface="Calibri" panose="020F0502020204030204" pitchFamily="34" charset="0"/>
                <a:cs typeface="Times New Roman" panose="02020603050405020304" pitchFamily="18" charset="0"/>
              </a:rPr>
              <a:t> Journal of Nursing Education, 58</a:t>
            </a:r>
            <a:r>
              <a:rPr lang="en-US" dirty="0">
                <a:latin typeface="Times New Roman" panose="02020603050405020304" pitchFamily="18" charset="0"/>
                <a:ea typeface="Calibri" panose="020F0502020204030204" pitchFamily="34" charset="0"/>
                <a:cs typeface="Times New Roman" panose="02020603050405020304" pitchFamily="18" charset="0"/>
              </a:rPr>
              <a:t>(9), 499-500. </a:t>
            </a:r>
            <a:r>
              <a:rPr lang="en-US" dirty="0" err="1">
                <a:latin typeface="Times New Roman" panose="02020603050405020304" pitchFamily="18" charset="0"/>
                <a:ea typeface="Calibri" panose="020F0502020204030204" pitchFamily="34" charset="0"/>
                <a:cs typeface="Times New Roman" panose="02020603050405020304" pitchFamily="18" charset="0"/>
              </a:rPr>
              <a:t>doi:http</a:t>
            </a:r>
            <a:r>
              <a:rPr lang="en-US" dirty="0">
                <a:latin typeface="Times New Roman" panose="02020603050405020304" pitchFamily="18" charset="0"/>
                <a:ea typeface="Calibri" panose="020F0502020204030204" pitchFamily="34" charset="0"/>
                <a:cs typeface="Times New Roman" panose="02020603050405020304" pitchFamily="18" charset="0"/>
              </a:rPr>
              <a:t>://dx.doi.org.ezproxy.uta.edu/10.3928/01484834-20190819-01</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200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The Future of Nursing: Focus on Education : Health and Medicine Division. (2018, January 16). Retrieved from http://www.nationalacademies.org/hmd/Reports/2010/The-Future-of-Nursing-Leading-Change-Advancing-Health/Report-Brief-Education.aspx</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200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Writers, S. (2019, September 10). The Future of Nursing: Focus on Education. Retrieved from https://nursejournal.org/articles/the-future-of-nursing-infographic/</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684989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1044</Words>
  <Application>Microsoft Office PowerPoint</Application>
  <PresentationFormat>Widescreen</PresentationFormat>
  <Paragraphs>30</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PowerPoint Presentation</vt:lpstr>
      <vt:lpstr>Introduction</vt:lpstr>
      <vt:lpstr>NURSING EDUCATION</vt:lpstr>
      <vt:lpstr>Benefits of nursing education</vt:lpstr>
      <vt:lpstr>Role of the nursing profession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Nursing 2020–2030: Educating the Workforce Itohan Ovbiebo</dc:title>
  <dc:creator>Itohan Ovbiebo</dc:creator>
  <cp:lastModifiedBy>Erica Deguzman</cp:lastModifiedBy>
  <cp:revision>28</cp:revision>
  <dcterms:created xsi:type="dcterms:W3CDTF">2019-09-15T00:05:06Z</dcterms:created>
  <dcterms:modified xsi:type="dcterms:W3CDTF">2019-09-16T23:15:29Z</dcterms:modified>
</cp:coreProperties>
</file>